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</p:sldIdLst>
  <p:sldSz cy="5143500" cx="9144000"/>
  <p:notesSz cx="6858000" cy="9144000"/>
  <p:embeddedFontLst>
    <p:embeddedFont>
      <p:font typeface="Roboto Slab"/>
      <p:regular r:id="rId75"/>
      <p:bold r:id="rId76"/>
    </p:embeddedFont>
    <p:embeddedFont>
      <p:font typeface="Roboto"/>
      <p:regular r:id="rId77"/>
      <p:bold r:id="rId78"/>
      <p:italic r:id="rId79"/>
      <p:boldItalic r:id="rId8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79A970F-BA97-468F-AD51-0A81BB05BEE1}">
  <a:tblStyle styleId="{179A970F-BA97-468F-AD51-0A81BB05BE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80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31" Type="http://schemas.openxmlformats.org/officeDocument/2006/relationships/slide" Target="slides/slide24.xml"/><Relationship Id="rId75" Type="http://schemas.openxmlformats.org/officeDocument/2006/relationships/font" Target="fonts/RobotoSlab-regular.fntdata"/><Relationship Id="rId30" Type="http://schemas.openxmlformats.org/officeDocument/2006/relationships/slide" Target="slides/slide23.xml"/><Relationship Id="rId74" Type="http://schemas.openxmlformats.org/officeDocument/2006/relationships/slide" Target="slides/slide67.xml"/><Relationship Id="rId33" Type="http://schemas.openxmlformats.org/officeDocument/2006/relationships/slide" Target="slides/slide26.xml"/><Relationship Id="rId77" Type="http://schemas.openxmlformats.org/officeDocument/2006/relationships/font" Target="fonts/Roboto-regular.fntdata"/><Relationship Id="rId32" Type="http://schemas.openxmlformats.org/officeDocument/2006/relationships/slide" Target="slides/slide25.xml"/><Relationship Id="rId76" Type="http://schemas.openxmlformats.org/officeDocument/2006/relationships/font" Target="fonts/RobotoSlab-bold.fntdata"/><Relationship Id="rId35" Type="http://schemas.openxmlformats.org/officeDocument/2006/relationships/slide" Target="slides/slide28.xml"/><Relationship Id="rId79" Type="http://schemas.openxmlformats.org/officeDocument/2006/relationships/font" Target="fonts/Roboto-italic.fntdata"/><Relationship Id="rId34" Type="http://schemas.openxmlformats.org/officeDocument/2006/relationships/slide" Target="slides/slide27.xml"/><Relationship Id="rId78" Type="http://schemas.openxmlformats.org/officeDocument/2006/relationships/font" Target="fonts/Roboto-bold.fntdata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slide" Target="slides/slide6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-talk to you about our adventures and lessons learned building our own autoscaler, and share some learnings in case you decide to go down the same route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f97530f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f97530f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fa9c63654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fa9c63654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50c838673_1_8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650c838673_1_8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f97530f3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f97530f3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-sample traffic pattern (RPM, or utilization or whatever)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-noisy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-steadily going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-take this signal and set amount of servers we need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-don’t want to go up/down too much because of starting/restating your app - wastes time and rouses, and other reasons described later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fbf0627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fbf0627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-sample traffic pattern (RPM, or utilization or whatever)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-noisy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-steadily going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-take this signal and set amount of servers we need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-don’t want to go up/down too much because of starting/restating your app - wastes time and rouses, and other reasons described later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fbf06272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fbf06272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-sample traffic pattern (RPM, or utilization or whatever)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-noisy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-steadily going 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-take this signal and set amount of servers we need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-don’t want to go up/down too much because of starting/restating your app - wastes time and rouses, and other reasons described later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50c838673_1_8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650c838673_1_8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-you can!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-controlled, safety, tested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50a68fac8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50a68fac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650c838673_1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650c838673_1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50a68fac8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50a68fac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-if all scaling worked like this we’d be good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5e051f44cf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5e051f44cf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-been at shopify about 1 ½ yers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-learned tons!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50a68fac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50a68fac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50a68fac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50a68fac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50a68fac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50a68fac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Much worse with more replicas/resources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50c838673_1_8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50c838673_1_8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50c838673_1_8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50c838673_1_8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-flash sales and failovers were why we created autoscaler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-as we built it we discovered bonus features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50c838673_1_8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650c838673_1_8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Estimate about 8-man months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650c838673_1_8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650c838673_1_8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-spy CLI based tool we can run in slack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650a68fac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650a68fac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50a68fac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650a68fac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1df193a0d201b2e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1df193a0d201b2e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12c4e595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12c4e595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-pretty good scale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-large enough were server costs really start to matter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6fc360015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6fc360015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624a02676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624a02676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6fc360015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6fc360015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f896b3c43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f896b3c43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f896b3c43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6f896b3c43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1df193a0d201b2e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21df193a0d201b2e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5e051f44cf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5e051f44cf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612c4e59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612c4e59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6f97530f3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6f97530f3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6f97530f3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6f97530f3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41778ed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41778ed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6f896b3c43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6f896b3c4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6fa9c63654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6fa9c63654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6f9c8dbb1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6f9c8dbb1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6f9c8e828a_3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6f9c8e828a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6f9c8e828a_3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6f9c8e828a_3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Mention cluster autoscaler , default implementation, GKE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643ed36ce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643ed36ce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5e051f44cf_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5e051f44cf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Nodes can take a while to scale down\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Costs money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619f8c4145b91b16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619f8c4145b91b16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619f8c4145b91b16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619f8c4145b91b16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e051f44cf_2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e051f44cf_2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-once in a while, you get unscheduled flashsale, or bot attack, or network problems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12c4e5955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12c4e5955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6f896b3c4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6f896b3c4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average-40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f896b3c4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6f896b3c4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much better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6f97530f38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6f97530f38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-one sentence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6f896b3c4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6f896b3c4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average-40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6f896b3c4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6f896b3c4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best of both worlds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896b3c4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896b3c4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average-40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6f97530f38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6f97530f3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5e051f44cf_2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5e051f44cf_2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6f9c8e828a_3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6f9c8e828a_3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6f9c8e828a_3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6f9c8e828a_3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retry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50c838673_1_8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50c838673_1_8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gets worse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6fa9c636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6fa9c636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Saved our butts a couple of weeks ago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650a68fac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650a68fac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-maybe add status screenshot?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5e051f44cf_2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5e051f44cf_2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-eg flashsales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-customized algs help with expensive deployments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650a68fac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650a68fac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6f9c8dbb1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6f9c8dbb1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Avg 3.5 cores- 40%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6f9c8dbb1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6f9c8dbb1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hot at about 85%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-you can tweak this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-7 figures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6f97530f38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6f97530f38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6fc93d5f8c_3_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g6fc93d5f8c_3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fc36001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fc36001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f97530f3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f97530f3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-actual cpu utilization for a cluster in Feb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fc360015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fc360015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-actual cpu utilization for a cluster in Feb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0" y="1930423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0" y="3084430"/>
            <a:ext cx="9144000" cy="1546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sz="24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0" y="1930423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0" y="3146776"/>
            <a:ext cx="9144000" cy="1561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rgbClr val="BFBFBF"/>
              </a:buClr>
              <a:buSzPts val="18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rgbClr val="4455A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title"/>
          </p:nvPr>
        </p:nvSpPr>
        <p:spPr>
          <a:xfrm>
            <a:off x="0" y="1930423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13"/>
          <p:cNvSpPr txBox="1"/>
          <p:nvPr>
            <p:ph idx="1" type="body"/>
          </p:nvPr>
        </p:nvSpPr>
        <p:spPr>
          <a:xfrm>
            <a:off x="0" y="3146776"/>
            <a:ext cx="9144000" cy="1561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BFBFB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</p:sldLayoutIdLst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6.png"/><Relationship Id="rId6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3.png"/><Relationship Id="rId6" Type="http://schemas.openxmlformats.org/officeDocument/2006/relationships/image" Target="../media/image1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6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3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6.png"/><Relationship Id="rId4" Type="http://schemas.openxmlformats.org/officeDocument/2006/relationships/image" Target="../media/image39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0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4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5.png"/><Relationship Id="rId4" Type="http://schemas.openxmlformats.org/officeDocument/2006/relationships/image" Target="../media/image3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Autoscaling in Reality</a:t>
            </a:r>
            <a:endParaRPr/>
          </a:p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learned adaptively scaling Kubernetes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Autoscaling can help!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Autoscaling Basics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we created a custom Autoscaler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Unexpected Features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Algorithm Tuning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Safety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to take the plunge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Autoscaling 101 </a:t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Have enough capacity to serve traffic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 idle server time (save money)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Limit unnecessary scaling up/down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"/>
                                        <p:tgtEl>
                                          <p:spTgt spid="1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483525" y="20290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“Busy-ness”</a:t>
            </a:r>
            <a:r>
              <a:rPr lang="en"/>
              <a:t> Signal</a:t>
            </a:r>
            <a:r>
              <a:rPr lang="en"/>
              <a:t>                   # of replicas</a:t>
            </a:r>
            <a:endParaRPr/>
          </a:p>
        </p:txBody>
      </p:sp>
      <p:cxnSp>
        <p:nvCxnSpPr>
          <p:cNvPr id="152" name="Google Shape;152;p27"/>
          <p:cNvCxnSpPr/>
          <p:nvPr/>
        </p:nvCxnSpPr>
        <p:spPr>
          <a:xfrm flipH="1" rot="10800000">
            <a:off x="4327875" y="2363400"/>
            <a:ext cx="1091100" cy="174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3" name="Google Shape;153;p27"/>
          <p:cNvSpPr txBox="1"/>
          <p:nvPr/>
        </p:nvSpPr>
        <p:spPr>
          <a:xfrm>
            <a:off x="833100" y="294875"/>
            <a:ext cx="78693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How many servers (replicas) do we need?</a:t>
            </a:r>
            <a:endParaRPr sz="3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969950" y="2893225"/>
            <a:ext cx="2826600" cy="17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Requests-per-minute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CPU Utilization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Queue Length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Autoscaling 101</a:t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50400"/>
            <a:ext cx="10263876" cy="177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 txBox="1"/>
          <p:nvPr/>
        </p:nvSpPr>
        <p:spPr>
          <a:xfrm>
            <a:off x="2485150" y="4139050"/>
            <a:ext cx="31692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Noisy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Trending upwards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Minimum Replica Change </a:t>
            </a:r>
            <a:endParaRPr/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89074"/>
            <a:ext cx="9990226" cy="173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/>
          <p:nvPr/>
        </p:nvSpPr>
        <p:spPr>
          <a:xfrm>
            <a:off x="2467825" y="4009175"/>
            <a:ext cx="31692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Only perform scaling if change in replicas is greater than </a:t>
            </a:r>
            <a:r>
              <a:rPr i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endParaRPr i="1"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Average</a:t>
            </a:r>
            <a:endParaRPr/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02976"/>
            <a:ext cx="9993577" cy="171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not just use existing solutions?</a:t>
            </a:r>
            <a:endParaRPr/>
          </a:p>
        </p:txBody>
      </p:sp>
      <p:pic>
        <p:nvPicPr>
          <p:cNvPr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6223301" cy="92885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1" name="Google Shape;18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2225" y="2805867"/>
            <a:ext cx="4934150" cy="1200209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2" name="Google Shape;18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07325" y="1730899"/>
            <a:ext cx="6670974" cy="815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3" name="Google Shape;183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3000" y="2740600"/>
            <a:ext cx="5169476" cy="87472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Scaling up can be slow.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>
            <p:ph type="title"/>
          </p:nvPr>
        </p:nvSpPr>
        <p:spPr>
          <a:xfrm>
            <a:off x="387900" y="2242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Scaling up can be slow</a:t>
            </a:r>
            <a:endParaRPr/>
          </a:p>
        </p:txBody>
      </p:sp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62725"/>
            <a:ext cx="8472965" cy="392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>
            <p:ph type="title"/>
          </p:nvPr>
        </p:nvSpPr>
        <p:spPr>
          <a:xfrm>
            <a:off x="387900" y="2242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Scaling up can be slow</a:t>
            </a:r>
            <a:endParaRPr/>
          </a:p>
        </p:txBody>
      </p:sp>
      <p:pic>
        <p:nvPicPr>
          <p:cNvPr id="200" name="Google Shape;20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062725"/>
            <a:ext cx="8472965" cy="392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am I?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Andy Kwiatkowski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Senior Production Engineer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Shopify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9800" y="269425"/>
            <a:ext cx="3722475" cy="437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5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 sales</a:t>
            </a:r>
            <a:endParaRPr/>
          </a:p>
        </p:txBody>
      </p:sp>
      <p:sp>
        <p:nvSpPr>
          <p:cNvPr id="207" name="Google Shape;207;p35"/>
          <p:cNvSpPr txBox="1"/>
          <p:nvPr>
            <p:ph idx="1" type="body"/>
          </p:nvPr>
        </p:nvSpPr>
        <p:spPr>
          <a:xfrm>
            <a:off x="387900" y="1594025"/>
            <a:ext cx="40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Large, sudden influx of requests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Typically short-lived (less than 15 minutes), but sometimes lasts several hours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Flash sales</a:t>
            </a:r>
            <a:endParaRPr/>
          </a:p>
        </p:txBody>
      </p:sp>
      <p:pic>
        <p:nvPicPr>
          <p:cNvPr id="213" name="Google Shape;21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8839199" cy="25313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4" name="Google Shape;214;p36"/>
          <p:cNvCxnSpPr/>
          <p:nvPr/>
        </p:nvCxnSpPr>
        <p:spPr>
          <a:xfrm>
            <a:off x="2138800" y="1835725"/>
            <a:ext cx="632100" cy="48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5" name="Google Shape;215;p36"/>
          <p:cNvSpPr txBox="1"/>
          <p:nvPr/>
        </p:nvSpPr>
        <p:spPr>
          <a:xfrm>
            <a:off x="961150" y="1506675"/>
            <a:ext cx="11778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50% spike in traffic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>
            <p:ph type="title"/>
          </p:nvPr>
        </p:nvSpPr>
        <p:spPr>
          <a:xfrm>
            <a:off x="387900" y="2242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Scaling up can be slow</a:t>
            </a:r>
            <a:endParaRPr/>
          </a:p>
        </p:txBody>
      </p:sp>
      <p:pic>
        <p:nvPicPr>
          <p:cNvPr id="221" name="Google Shape;221;p37"/>
          <p:cNvPicPr preferRelativeResize="0"/>
          <p:nvPr/>
        </p:nvPicPr>
        <p:blipFill rotWithShape="1">
          <a:blip r:embed="rId3">
            <a:alphaModFix/>
          </a:blip>
          <a:srcRect b="0" l="12298" r="12298" t="0"/>
          <a:stretch/>
        </p:blipFill>
        <p:spPr>
          <a:xfrm>
            <a:off x="152400" y="1062725"/>
            <a:ext cx="8857775" cy="392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type="title"/>
          </p:nvPr>
        </p:nvSpPr>
        <p:spPr>
          <a:xfrm>
            <a:off x="387900" y="2242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Scaling up can be slow</a:t>
            </a:r>
            <a:endParaRPr/>
          </a:p>
        </p:txBody>
      </p:sp>
      <p:sp>
        <p:nvSpPr>
          <p:cNvPr id="227" name="Google Shape;227;p38"/>
          <p:cNvSpPr txBox="1"/>
          <p:nvPr/>
        </p:nvSpPr>
        <p:spPr>
          <a:xfrm>
            <a:off x="1385450" y="1108375"/>
            <a:ext cx="7074600" cy="3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Spinning up 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new nodes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Copying Docker images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Booting up applications, daemon sets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take anywhere from 2 to </a:t>
            </a:r>
            <a:r>
              <a:rPr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minutes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i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Way</a:t>
            </a: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too slow for handling large influx of traffic (i.e. flash sales or failovers)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a custom Autoscaler</a:t>
            </a:r>
            <a:endParaRPr/>
          </a:p>
        </p:txBody>
      </p:sp>
      <p:sp>
        <p:nvSpPr>
          <p:cNvPr id="233" name="Google Shape;233;p39"/>
          <p:cNvSpPr txBox="1"/>
          <p:nvPr/>
        </p:nvSpPr>
        <p:spPr>
          <a:xfrm>
            <a:off x="571500" y="1151650"/>
            <a:ext cx="7810500" cy="31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Flash sales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Safety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Handle continuous deployment efficiently!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Optimize noise reduction and incident detection!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More complex scaling conditions!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Shopify Core Autoscaler</a:t>
            </a:r>
            <a:endParaRPr/>
          </a:p>
        </p:txBody>
      </p:sp>
      <p:sp>
        <p:nvSpPr>
          <p:cNvPr id="239" name="Google Shape;239;p4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 written in Go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Runs one instance on each cluster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 function: Set K8S deployment replica count on our core app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Courier New"/>
              <a:buChar char="○"/>
            </a:pPr>
            <a:r>
              <a:rPr b="1" lang="en" sz="1800">
                <a:solidFill>
                  <a:srgbClr val="FFFF00"/>
                </a:solidFill>
                <a:latin typeface="Courier New"/>
                <a:ea typeface="Courier New"/>
                <a:cs typeface="Courier New"/>
                <a:sym typeface="Courier New"/>
              </a:rPr>
              <a:t>kubectl scale deployment/web --replicas=XXX</a:t>
            </a:r>
            <a:endParaRPr b="1" sz="1800">
              <a:solidFill>
                <a:srgbClr val="FFFF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Scheduled flash sales!</a:t>
            </a:r>
            <a:endParaRPr/>
          </a:p>
        </p:txBody>
      </p:sp>
      <p:pic>
        <p:nvPicPr>
          <p:cNvPr id="245" name="Google Shape;24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4750" y="1579973"/>
            <a:ext cx="6854775" cy="221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Scheduled Flash sales</a:t>
            </a:r>
            <a:endParaRPr/>
          </a:p>
        </p:txBody>
      </p:sp>
      <p:pic>
        <p:nvPicPr>
          <p:cNvPr id="251" name="Google Shape;25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0975" y="1698075"/>
            <a:ext cx="6950976" cy="15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075" y="1314450"/>
            <a:ext cx="8124923" cy="2720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42"/>
          <p:cNvCxnSpPr/>
          <p:nvPr/>
        </p:nvCxnSpPr>
        <p:spPr>
          <a:xfrm flipH="1" rot="10800000">
            <a:off x="4725225" y="2969125"/>
            <a:ext cx="271500" cy="29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4" name="Google Shape;254;p42"/>
          <p:cNvCxnSpPr/>
          <p:nvPr/>
        </p:nvCxnSpPr>
        <p:spPr>
          <a:xfrm rot="10800000">
            <a:off x="6906150" y="2322375"/>
            <a:ext cx="354600" cy="8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5" name="Google Shape;255;p42"/>
          <p:cNvCxnSpPr/>
          <p:nvPr/>
        </p:nvCxnSpPr>
        <p:spPr>
          <a:xfrm>
            <a:off x="5398450" y="1662775"/>
            <a:ext cx="692700" cy="2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6" name="Google Shape;256;p42"/>
          <p:cNvSpPr txBox="1"/>
          <p:nvPr/>
        </p:nvSpPr>
        <p:spPr>
          <a:xfrm>
            <a:off x="4483925" y="1579625"/>
            <a:ext cx="9036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Desired Replicas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7" name="Google Shape;257;p42"/>
          <p:cNvSpPr txBox="1"/>
          <p:nvPr/>
        </p:nvSpPr>
        <p:spPr>
          <a:xfrm>
            <a:off x="7260750" y="2322375"/>
            <a:ext cx="9036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Available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Replicas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8" name="Google Shape;258;p42"/>
          <p:cNvSpPr txBox="1"/>
          <p:nvPr/>
        </p:nvSpPr>
        <p:spPr>
          <a:xfrm>
            <a:off x="4162625" y="3316000"/>
            <a:ext cx="9036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Actual Traffic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9" name="Google Shape;259;p42"/>
          <p:cNvCxnSpPr/>
          <p:nvPr/>
        </p:nvCxnSpPr>
        <p:spPr>
          <a:xfrm rot="10800000">
            <a:off x="7793175" y="2900975"/>
            <a:ext cx="0" cy="40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0" name="Google Shape;260;p42"/>
          <p:cNvSpPr txBox="1"/>
          <p:nvPr/>
        </p:nvSpPr>
        <p:spPr>
          <a:xfrm>
            <a:off x="7259925" y="3416450"/>
            <a:ext cx="1066500" cy="17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Flashsale Starts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Failover Detector</a:t>
            </a:r>
            <a:endParaRPr/>
          </a:p>
        </p:txBody>
      </p:sp>
      <p:sp>
        <p:nvSpPr>
          <p:cNvPr id="266" name="Google Shape;266;p4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Autoscaler detects any failover and scales to max capacity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SREs don’t have to worry about scaling up healthy region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4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Calculating Replicas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Shopify Scale 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1,000</a:t>
            </a:r>
            <a:r>
              <a:rPr lang="en"/>
              <a:t>,000+ Merchants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$100k merchants sales/minute (2018)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Peak around 10 million+ request per min (2018)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 kubernetes clusters, 10000s+ replicas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 new version of Shopify 40 times each day</a:t>
            </a:r>
            <a:endParaRPr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5"/>
          <p:cNvSpPr txBox="1"/>
          <p:nvPr>
            <p:ph type="title"/>
          </p:nvPr>
        </p:nvSpPr>
        <p:spPr>
          <a:xfrm>
            <a:off x="483525" y="20290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“Busy-ness” Signal                   # of replicas</a:t>
            </a:r>
            <a:endParaRPr/>
          </a:p>
        </p:txBody>
      </p:sp>
      <p:cxnSp>
        <p:nvCxnSpPr>
          <p:cNvPr id="277" name="Google Shape;277;p45"/>
          <p:cNvCxnSpPr/>
          <p:nvPr/>
        </p:nvCxnSpPr>
        <p:spPr>
          <a:xfrm flipH="1" rot="10800000">
            <a:off x="4327875" y="2363400"/>
            <a:ext cx="1091100" cy="174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8" name="Google Shape;278;p45"/>
          <p:cNvSpPr txBox="1"/>
          <p:nvPr/>
        </p:nvSpPr>
        <p:spPr>
          <a:xfrm>
            <a:off x="833100" y="294875"/>
            <a:ext cx="78693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How many servers (replicas) do we need?</a:t>
            </a:r>
            <a:endParaRPr sz="3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9" name="Google Shape;279;p45"/>
          <p:cNvSpPr txBox="1"/>
          <p:nvPr/>
        </p:nvSpPr>
        <p:spPr>
          <a:xfrm>
            <a:off x="969950" y="2893225"/>
            <a:ext cx="2826600" cy="17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Requests-per-minute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CPU Utilization</a:t>
            </a:r>
            <a:endParaRPr sz="18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Queue Length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...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4" name="Google Shape;284;p46"/>
          <p:cNvCxnSpPr/>
          <p:nvPr/>
        </p:nvCxnSpPr>
        <p:spPr>
          <a:xfrm flipH="1" rot="10800000">
            <a:off x="1735525" y="2353125"/>
            <a:ext cx="42000" cy="770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5" name="Google Shape;285;p46"/>
          <p:cNvSpPr txBox="1"/>
          <p:nvPr/>
        </p:nvSpPr>
        <p:spPr>
          <a:xfrm>
            <a:off x="1280675" y="3091300"/>
            <a:ext cx="10632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How busy our servers are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86" name="Google Shape;286;p46"/>
          <p:cNvSpPr txBox="1"/>
          <p:nvPr/>
        </p:nvSpPr>
        <p:spPr>
          <a:xfrm>
            <a:off x="3648650" y="3534300"/>
            <a:ext cx="10632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7" name="Google Shape;287;p46"/>
          <p:cNvCxnSpPr/>
          <p:nvPr/>
        </p:nvCxnSpPr>
        <p:spPr>
          <a:xfrm flipH="1" rot="10800000">
            <a:off x="6427750" y="2353125"/>
            <a:ext cx="42000" cy="770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88" name="Google Shape;288;p46"/>
          <p:cNvSpPr txBox="1"/>
          <p:nvPr/>
        </p:nvSpPr>
        <p:spPr>
          <a:xfrm>
            <a:off x="6166000" y="3220025"/>
            <a:ext cx="10632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What we should request from K8S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289" name="Google Shape;289;p46"/>
          <p:cNvCxnSpPr/>
          <p:nvPr/>
        </p:nvCxnSpPr>
        <p:spPr>
          <a:xfrm flipH="1" rot="10800000">
            <a:off x="3240100" y="2353125"/>
            <a:ext cx="42000" cy="770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0" name="Google Shape;290;p46"/>
          <p:cNvSpPr txBox="1"/>
          <p:nvPr/>
        </p:nvSpPr>
        <p:spPr>
          <a:xfrm>
            <a:off x="2632525" y="3123225"/>
            <a:ext cx="10632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How busy we want our servers to be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91" name="Google Shape;291;p46"/>
          <p:cNvSpPr txBox="1"/>
          <p:nvPr/>
        </p:nvSpPr>
        <p:spPr>
          <a:xfrm>
            <a:off x="4201250" y="3168150"/>
            <a:ext cx="10632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What we are currently requesting from K8S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292" name="Google Shape;292;p46"/>
          <p:cNvCxnSpPr/>
          <p:nvPr/>
        </p:nvCxnSpPr>
        <p:spPr>
          <a:xfrm flipH="1" rot="10800000">
            <a:off x="4550725" y="2353125"/>
            <a:ext cx="42000" cy="770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3" name="Google Shape;293;p46"/>
          <p:cNvSpPr txBox="1"/>
          <p:nvPr/>
        </p:nvSpPr>
        <p:spPr>
          <a:xfrm>
            <a:off x="1211575" y="1783350"/>
            <a:ext cx="1089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Current Utilization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46"/>
          <p:cNvSpPr txBox="1"/>
          <p:nvPr/>
        </p:nvSpPr>
        <p:spPr>
          <a:xfrm>
            <a:off x="2632525" y="1783350"/>
            <a:ext cx="1089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Target Utilization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46"/>
          <p:cNvSpPr txBox="1"/>
          <p:nvPr/>
        </p:nvSpPr>
        <p:spPr>
          <a:xfrm>
            <a:off x="4103725" y="1783350"/>
            <a:ext cx="10632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Current Replicas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46"/>
          <p:cNvSpPr txBox="1"/>
          <p:nvPr/>
        </p:nvSpPr>
        <p:spPr>
          <a:xfrm>
            <a:off x="5880100" y="1783350"/>
            <a:ext cx="11373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Desired Replicas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" name="Google Shape;297;p46"/>
          <p:cNvSpPr txBox="1"/>
          <p:nvPr/>
        </p:nvSpPr>
        <p:spPr>
          <a:xfrm>
            <a:off x="2373825" y="1893275"/>
            <a:ext cx="3093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endParaRPr sz="18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" name="Google Shape;298;p46"/>
          <p:cNvSpPr txBox="1"/>
          <p:nvPr/>
        </p:nvSpPr>
        <p:spPr>
          <a:xfrm>
            <a:off x="3845075" y="1893275"/>
            <a:ext cx="3093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endParaRPr sz="18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46"/>
          <p:cNvSpPr txBox="1"/>
          <p:nvPr/>
        </p:nvSpPr>
        <p:spPr>
          <a:xfrm>
            <a:off x="5498450" y="1893275"/>
            <a:ext cx="3093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=</a:t>
            </a:r>
            <a:endParaRPr sz="18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" name="Google Shape;304;p47"/>
          <p:cNvGraphicFramePr/>
          <p:nvPr/>
        </p:nvGraphicFramePr>
        <p:xfrm>
          <a:off x="922525" y="1645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{179A970F-BA97-468F-AD51-0A81BB05BEE1}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05" name="Google Shape;305;p47"/>
          <p:cNvSpPr txBox="1"/>
          <p:nvPr/>
        </p:nvSpPr>
        <p:spPr>
          <a:xfrm>
            <a:off x="1404325" y="863300"/>
            <a:ext cx="1089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Current Utilization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47"/>
          <p:cNvSpPr txBox="1"/>
          <p:nvPr/>
        </p:nvSpPr>
        <p:spPr>
          <a:xfrm>
            <a:off x="2991750" y="863300"/>
            <a:ext cx="1089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Target Utilization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47"/>
          <p:cNvSpPr txBox="1"/>
          <p:nvPr/>
        </p:nvSpPr>
        <p:spPr>
          <a:xfrm>
            <a:off x="4678388" y="863300"/>
            <a:ext cx="10632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Current Replicas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47"/>
          <p:cNvSpPr txBox="1"/>
          <p:nvPr/>
        </p:nvSpPr>
        <p:spPr>
          <a:xfrm>
            <a:off x="6589825" y="863300"/>
            <a:ext cx="11373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Desired Replicas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47"/>
          <p:cNvSpPr txBox="1"/>
          <p:nvPr/>
        </p:nvSpPr>
        <p:spPr>
          <a:xfrm>
            <a:off x="2566575" y="997300"/>
            <a:ext cx="3093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endParaRPr sz="18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p47"/>
          <p:cNvSpPr txBox="1"/>
          <p:nvPr/>
        </p:nvSpPr>
        <p:spPr>
          <a:xfrm>
            <a:off x="4387375" y="997300"/>
            <a:ext cx="3093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endParaRPr sz="18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1" name="Google Shape;311;p47"/>
          <p:cNvSpPr txBox="1"/>
          <p:nvPr/>
        </p:nvSpPr>
        <p:spPr>
          <a:xfrm>
            <a:off x="6181900" y="997300"/>
            <a:ext cx="3093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=</a:t>
            </a:r>
            <a:endParaRPr sz="18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47"/>
          <p:cNvSpPr txBox="1"/>
          <p:nvPr/>
        </p:nvSpPr>
        <p:spPr>
          <a:xfrm>
            <a:off x="3405763" y="1657725"/>
            <a:ext cx="516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70%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47"/>
          <p:cNvSpPr txBox="1"/>
          <p:nvPr/>
        </p:nvSpPr>
        <p:spPr>
          <a:xfrm>
            <a:off x="3405763" y="2046825"/>
            <a:ext cx="516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70%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4" name="Google Shape;314;p47"/>
          <p:cNvSpPr txBox="1"/>
          <p:nvPr/>
        </p:nvSpPr>
        <p:spPr>
          <a:xfrm>
            <a:off x="3405763" y="2439925"/>
            <a:ext cx="516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70%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5" name="Google Shape;315;p47"/>
          <p:cNvSpPr txBox="1"/>
          <p:nvPr/>
        </p:nvSpPr>
        <p:spPr>
          <a:xfrm>
            <a:off x="5211800" y="1657725"/>
            <a:ext cx="516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6" name="Google Shape;316;p47"/>
          <p:cNvSpPr txBox="1"/>
          <p:nvPr/>
        </p:nvSpPr>
        <p:spPr>
          <a:xfrm>
            <a:off x="5211800" y="2046825"/>
            <a:ext cx="516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7" name="Google Shape;317;p47"/>
          <p:cNvSpPr txBox="1"/>
          <p:nvPr/>
        </p:nvSpPr>
        <p:spPr>
          <a:xfrm>
            <a:off x="5211800" y="2439925"/>
            <a:ext cx="516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129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47"/>
          <p:cNvSpPr txBox="1"/>
          <p:nvPr/>
        </p:nvSpPr>
        <p:spPr>
          <a:xfrm>
            <a:off x="7017838" y="1657725"/>
            <a:ext cx="516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47"/>
          <p:cNvSpPr txBox="1"/>
          <p:nvPr/>
        </p:nvSpPr>
        <p:spPr>
          <a:xfrm>
            <a:off x="7017838" y="2046825"/>
            <a:ext cx="516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129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47"/>
          <p:cNvSpPr txBox="1"/>
          <p:nvPr/>
        </p:nvSpPr>
        <p:spPr>
          <a:xfrm>
            <a:off x="7017838" y="2439925"/>
            <a:ext cx="516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129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47"/>
          <p:cNvSpPr txBox="1"/>
          <p:nvPr/>
        </p:nvSpPr>
        <p:spPr>
          <a:xfrm>
            <a:off x="1599738" y="1657725"/>
            <a:ext cx="516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70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2" name="Google Shape;322;p47"/>
          <p:cNvSpPr txBox="1"/>
          <p:nvPr/>
        </p:nvSpPr>
        <p:spPr>
          <a:xfrm>
            <a:off x="1599738" y="2046825"/>
            <a:ext cx="516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90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3" name="Google Shape;323;p47"/>
          <p:cNvSpPr txBox="1"/>
          <p:nvPr/>
        </p:nvSpPr>
        <p:spPr>
          <a:xfrm>
            <a:off x="1599738" y="2439925"/>
            <a:ext cx="516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70%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 of CPU Utilization</a:t>
            </a:r>
            <a:endParaRPr/>
          </a:p>
        </p:txBody>
      </p:sp>
      <p:sp>
        <p:nvSpPr>
          <p:cNvPr id="329" name="Google Shape;329;p4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changes necessary if efficiency of servers changes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Faster hardware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Code serving requests becomes faster or slower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Easier to reason about target CPU usage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Easy to tune risk-vs-cost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Deploys: utilization thrashing</a:t>
            </a:r>
            <a:endParaRPr/>
          </a:p>
        </p:txBody>
      </p:sp>
      <p:pic>
        <p:nvPicPr>
          <p:cNvPr id="335" name="Google Shape;335;p49"/>
          <p:cNvPicPr preferRelativeResize="0"/>
          <p:nvPr/>
        </p:nvPicPr>
        <p:blipFill rotWithShape="1">
          <a:blip r:embed="rId3">
            <a:alphaModFix/>
          </a:blip>
          <a:srcRect b="0" l="1941" r="1941" t="0"/>
          <a:stretch/>
        </p:blipFill>
        <p:spPr>
          <a:xfrm>
            <a:off x="0" y="2031975"/>
            <a:ext cx="9144001" cy="1957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Deploys: utilization thrashing</a:t>
            </a:r>
            <a:endParaRPr/>
          </a:p>
        </p:txBody>
      </p:sp>
      <p:pic>
        <p:nvPicPr>
          <p:cNvPr id="341" name="Google Shape;34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31975"/>
            <a:ext cx="9144003" cy="19579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p50"/>
          <p:cNvCxnSpPr/>
          <p:nvPr/>
        </p:nvCxnSpPr>
        <p:spPr>
          <a:xfrm flipH="1">
            <a:off x="2041550" y="2304500"/>
            <a:ext cx="578400" cy="30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3" name="Google Shape;343;p50"/>
          <p:cNvCxnSpPr/>
          <p:nvPr/>
        </p:nvCxnSpPr>
        <p:spPr>
          <a:xfrm flipH="1">
            <a:off x="3101750" y="2383350"/>
            <a:ext cx="26400" cy="21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4" name="Google Shape;344;p50"/>
          <p:cNvCxnSpPr/>
          <p:nvPr/>
        </p:nvCxnSpPr>
        <p:spPr>
          <a:xfrm>
            <a:off x="3487425" y="2383350"/>
            <a:ext cx="402900" cy="157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5" name="Google Shape;345;p50"/>
          <p:cNvSpPr txBox="1"/>
          <p:nvPr/>
        </p:nvSpPr>
        <p:spPr>
          <a:xfrm>
            <a:off x="2641700" y="1989075"/>
            <a:ext cx="946500" cy="1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Deploys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51"/>
          <p:cNvGrpSpPr/>
          <p:nvPr/>
        </p:nvGrpSpPr>
        <p:grpSpPr>
          <a:xfrm>
            <a:off x="5796372" y="2519900"/>
            <a:ext cx="2096128" cy="992200"/>
            <a:chOff x="5796372" y="2519900"/>
            <a:chExt cx="2096128" cy="992200"/>
          </a:xfrm>
        </p:grpSpPr>
        <p:pic>
          <p:nvPicPr>
            <p:cNvPr id="351" name="Google Shape;351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96372" y="251990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539572" y="251990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82772" y="251990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4" name="Google Shape;354;p5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Deploys</a:t>
            </a:r>
            <a:endParaRPr/>
          </a:p>
        </p:txBody>
      </p:sp>
      <p:grpSp>
        <p:nvGrpSpPr>
          <p:cNvPr id="355" name="Google Shape;355;p51"/>
          <p:cNvGrpSpPr/>
          <p:nvPr/>
        </p:nvGrpSpPr>
        <p:grpSpPr>
          <a:xfrm>
            <a:off x="1337172" y="2519900"/>
            <a:ext cx="2096128" cy="992200"/>
            <a:chOff x="1337172" y="2519900"/>
            <a:chExt cx="2096128" cy="992200"/>
          </a:xfrm>
        </p:grpSpPr>
        <p:pic>
          <p:nvPicPr>
            <p:cNvPr id="356" name="Google Shape;356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37172" y="251990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080372" y="251990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3572" y="251990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9" name="Google Shape;359;p51"/>
          <p:cNvGrpSpPr/>
          <p:nvPr/>
        </p:nvGrpSpPr>
        <p:grpSpPr>
          <a:xfrm>
            <a:off x="3566772" y="2519900"/>
            <a:ext cx="2096128" cy="992200"/>
            <a:chOff x="3566772" y="2519900"/>
            <a:chExt cx="2096128" cy="992200"/>
          </a:xfrm>
        </p:grpSpPr>
        <p:pic>
          <p:nvPicPr>
            <p:cNvPr id="360" name="Google Shape;360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66772" y="251990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309972" y="251990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53172" y="251990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3" name="Google Shape;363;p51"/>
          <p:cNvGrpSpPr/>
          <p:nvPr/>
        </p:nvGrpSpPr>
        <p:grpSpPr>
          <a:xfrm>
            <a:off x="1272909" y="2519900"/>
            <a:ext cx="2106838" cy="992200"/>
            <a:chOff x="1294334" y="3676150"/>
            <a:chExt cx="2106838" cy="992200"/>
          </a:xfrm>
        </p:grpSpPr>
        <p:pic>
          <p:nvPicPr>
            <p:cNvPr id="364" name="Google Shape;364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94334" y="367615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" name="Google Shape;365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042889" y="367615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6" name="Google Shape;366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91444" y="367615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7" name="Google Shape;367;p51"/>
          <p:cNvGrpSpPr/>
          <p:nvPr/>
        </p:nvGrpSpPr>
        <p:grpSpPr>
          <a:xfrm>
            <a:off x="3518573" y="2519900"/>
            <a:ext cx="2106838" cy="992200"/>
            <a:chOff x="3539998" y="3676150"/>
            <a:chExt cx="2106838" cy="992200"/>
          </a:xfrm>
        </p:grpSpPr>
        <p:pic>
          <p:nvPicPr>
            <p:cNvPr id="368" name="Google Shape;368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539998" y="367615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88553" y="367615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37108" y="367615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1" name="Google Shape;371;p51"/>
          <p:cNvGrpSpPr/>
          <p:nvPr/>
        </p:nvGrpSpPr>
        <p:grpSpPr>
          <a:xfrm>
            <a:off x="5764238" y="2519900"/>
            <a:ext cx="2106838" cy="992200"/>
            <a:chOff x="5785663" y="3676150"/>
            <a:chExt cx="2106838" cy="992200"/>
          </a:xfrm>
        </p:grpSpPr>
        <p:pic>
          <p:nvPicPr>
            <p:cNvPr id="372" name="Google Shape;372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85663" y="367615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34217" y="367615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282772" y="367615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52"/>
          <p:cNvGrpSpPr/>
          <p:nvPr/>
        </p:nvGrpSpPr>
        <p:grpSpPr>
          <a:xfrm>
            <a:off x="5796363" y="2519900"/>
            <a:ext cx="2106838" cy="992200"/>
            <a:chOff x="5796363" y="1925900"/>
            <a:chExt cx="2106838" cy="992200"/>
          </a:xfrm>
        </p:grpSpPr>
        <p:pic>
          <p:nvPicPr>
            <p:cNvPr id="380" name="Google Shape;380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96363" y="192590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1" name="Google Shape;381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44917" y="192590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2" name="Google Shape;382;p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93472" y="192590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3" name="Google Shape;383;p52"/>
          <p:cNvGrpSpPr/>
          <p:nvPr/>
        </p:nvGrpSpPr>
        <p:grpSpPr>
          <a:xfrm>
            <a:off x="5796372" y="2519900"/>
            <a:ext cx="2096128" cy="992200"/>
            <a:chOff x="5796372" y="2519900"/>
            <a:chExt cx="2096128" cy="992200"/>
          </a:xfrm>
        </p:grpSpPr>
        <p:pic>
          <p:nvPicPr>
            <p:cNvPr id="384" name="Google Shape;384;p5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796372" y="251990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5" name="Google Shape;385;p5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39572" y="251990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5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282772" y="251990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7" name="Google Shape;387;p5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Deploys</a:t>
            </a:r>
            <a:endParaRPr/>
          </a:p>
        </p:txBody>
      </p:sp>
      <p:pic>
        <p:nvPicPr>
          <p:cNvPr id="388" name="Google Shape;388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7172" y="2519900"/>
            <a:ext cx="609728" cy="9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80372" y="2519900"/>
            <a:ext cx="609728" cy="9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23572" y="2519900"/>
            <a:ext cx="609728" cy="992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1" name="Google Shape;391;p52"/>
          <p:cNvGrpSpPr/>
          <p:nvPr/>
        </p:nvGrpSpPr>
        <p:grpSpPr>
          <a:xfrm>
            <a:off x="3566772" y="2519900"/>
            <a:ext cx="2096128" cy="992200"/>
            <a:chOff x="3566772" y="2519900"/>
            <a:chExt cx="2096128" cy="992200"/>
          </a:xfrm>
        </p:grpSpPr>
        <p:pic>
          <p:nvPicPr>
            <p:cNvPr id="392" name="Google Shape;392;p5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566772" y="251990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3" name="Google Shape;393;p5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309972" y="251990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4" name="Google Shape;394;p5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053172" y="2519900"/>
              <a:ext cx="609728" cy="992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5" name="Google Shape;395;p52"/>
          <p:cNvGrpSpPr/>
          <p:nvPr/>
        </p:nvGrpSpPr>
        <p:grpSpPr>
          <a:xfrm>
            <a:off x="580907" y="1925900"/>
            <a:ext cx="4998016" cy="527400"/>
            <a:chOff x="580907" y="1925900"/>
            <a:chExt cx="4998016" cy="527400"/>
          </a:xfrm>
        </p:grpSpPr>
        <p:sp>
          <p:nvSpPr>
            <p:cNvPr id="396" name="Google Shape;396;p52"/>
            <p:cNvSpPr txBox="1"/>
            <p:nvPr/>
          </p:nvSpPr>
          <p:spPr>
            <a:xfrm>
              <a:off x="1967788" y="1925900"/>
              <a:ext cx="2196151" cy="52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</a:rPr>
                <a:t>70 % Capacity</a:t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7" name="Google Shape;397;p52"/>
            <p:cNvSpPr/>
            <p:nvPr/>
          </p:nvSpPr>
          <p:spPr>
            <a:xfrm>
              <a:off x="580907" y="2132300"/>
              <a:ext cx="1608425" cy="321000"/>
            </a:xfrm>
            <a:custGeom>
              <a:rect b="b" l="l" r="r" t="t"/>
              <a:pathLst>
                <a:path extrusionOk="0" h="12840" w="51053">
                  <a:moveTo>
                    <a:pt x="0" y="12840"/>
                  </a:moveTo>
                  <a:lnTo>
                    <a:pt x="0" y="0"/>
                  </a:lnTo>
                  <a:lnTo>
                    <a:pt x="51053" y="0"/>
                  </a:lnTo>
                </a:path>
              </a:pathLst>
            </a:cu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98" name="Google Shape;398;p52"/>
            <p:cNvSpPr/>
            <p:nvPr/>
          </p:nvSpPr>
          <p:spPr>
            <a:xfrm flipH="1">
              <a:off x="3970498" y="2132300"/>
              <a:ext cx="1608425" cy="321000"/>
            </a:xfrm>
            <a:custGeom>
              <a:rect b="b" l="l" r="r" t="t"/>
              <a:pathLst>
                <a:path extrusionOk="0" h="12840" w="51053">
                  <a:moveTo>
                    <a:pt x="0" y="12840"/>
                  </a:moveTo>
                  <a:lnTo>
                    <a:pt x="0" y="0"/>
                  </a:lnTo>
                  <a:lnTo>
                    <a:pt x="51053" y="0"/>
                  </a:lnTo>
                </a:path>
              </a:pathLst>
            </a:cu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pic>
        <p:nvPicPr>
          <p:cNvPr id="399" name="Google Shape;399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3972" y="2519900"/>
            <a:ext cx="609728" cy="9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4" name="Google Shape;404;p53"/>
          <p:cNvCxnSpPr/>
          <p:nvPr/>
        </p:nvCxnSpPr>
        <p:spPr>
          <a:xfrm flipH="1" rot="10800000">
            <a:off x="1735525" y="2353125"/>
            <a:ext cx="42000" cy="770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5" name="Google Shape;405;p53"/>
          <p:cNvSpPr txBox="1"/>
          <p:nvPr/>
        </p:nvSpPr>
        <p:spPr>
          <a:xfrm>
            <a:off x="1280675" y="3091300"/>
            <a:ext cx="10632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How busy our servers are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6" name="Google Shape;406;p53"/>
          <p:cNvSpPr txBox="1"/>
          <p:nvPr/>
        </p:nvSpPr>
        <p:spPr>
          <a:xfrm>
            <a:off x="3648650" y="3534300"/>
            <a:ext cx="10632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7" name="Google Shape;407;p53"/>
          <p:cNvCxnSpPr/>
          <p:nvPr/>
        </p:nvCxnSpPr>
        <p:spPr>
          <a:xfrm flipH="1" rot="10800000">
            <a:off x="6427750" y="2353125"/>
            <a:ext cx="42000" cy="770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8" name="Google Shape;408;p53"/>
          <p:cNvSpPr txBox="1"/>
          <p:nvPr/>
        </p:nvSpPr>
        <p:spPr>
          <a:xfrm>
            <a:off x="6166000" y="3220025"/>
            <a:ext cx="10632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What we request from K8S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409" name="Google Shape;409;p53"/>
          <p:cNvCxnSpPr/>
          <p:nvPr/>
        </p:nvCxnSpPr>
        <p:spPr>
          <a:xfrm flipH="1" rot="10800000">
            <a:off x="3240100" y="2353125"/>
            <a:ext cx="42000" cy="770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0" name="Google Shape;410;p53"/>
          <p:cNvSpPr txBox="1"/>
          <p:nvPr/>
        </p:nvSpPr>
        <p:spPr>
          <a:xfrm>
            <a:off x="2632525" y="3123225"/>
            <a:ext cx="10632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How busy we want our servers to be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1" name="Google Shape;411;p53"/>
          <p:cNvSpPr txBox="1"/>
          <p:nvPr/>
        </p:nvSpPr>
        <p:spPr>
          <a:xfrm>
            <a:off x="4201250" y="3168150"/>
            <a:ext cx="10632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What we are currently requesting from K8S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412" name="Google Shape;412;p53"/>
          <p:cNvCxnSpPr/>
          <p:nvPr/>
        </p:nvCxnSpPr>
        <p:spPr>
          <a:xfrm flipH="1" rot="10800000">
            <a:off x="4550725" y="2353125"/>
            <a:ext cx="42000" cy="770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3" name="Google Shape;413;p53"/>
          <p:cNvSpPr txBox="1"/>
          <p:nvPr/>
        </p:nvSpPr>
        <p:spPr>
          <a:xfrm>
            <a:off x="1211575" y="1783350"/>
            <a:ext cx="1089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Current Utilization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4" name="Google Shape;414;p53"/>
          <p:cNvSpPr txBox="1"/>
          <p:nvPr/>
        </p:nvSpPr>
        <p:spPr>
          <a:xfrm>
            <a:off x="2632525" y="1783350"/>
            <a:ext cx="1089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Target Utilization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5" name="Google Shape;415;p53"/>
          <p:cNvSpPr txBox="1"/>
          <p:nvPr/>
        </p:nvSpPr>
        <p:spPr>
          <a:xfrm>
            <a:off x="4103725" y="1783350"/>
            <a:ext cx="10632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Current Replicas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p53"/>
          <p:cNvSpPr txBox="1"/>
          <p:nvPr/>
        </p:nvSpPr>
        <p:spPr>
          <a:xfrm>
            <a:off x="5880100" y="1783350"/>
            <a:ext cx="11373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Desired Replicas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7" name="Google Shape;417;p53"/>
          <p:cNvSpPr txBox="1"/>
          <p:nvPr/>
        </p:nvSpPr>
        <p:spPr>
          <a:xfrm>
            <a:off x="2373825" y="1893275"/>
            <a:ext cx="3093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endParaRPr sz="18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8" name="Google Shape;418;p53"/>
          <p:cNvSpPr txBox="1"/>
          <p:nvPr/>
        </p:nvSpPr>
        <p:spPr>
          <a:xfrm>
            <a:off x="3845075" y="1893275"/>
            <a:ext cx="3093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endParaRPr sz="18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9" name="Google Shape;419;p53"/>
          <p:cNvSpPr txBox="1"/>
          <p:nvPr/>
        </p:nvSpPr>
        <p:spPr>
          <a:xfrm>
            <a:off x="5498450" y="1893275"/>
            <a:ext cx="3093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=</a:t>
            </a:r>
            <a:endParaRPr sz="18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4" name="Google Shape;424;p54"/>
          <p:cNvCxnSpPr/>
          <p:nvPr/>
        </p:nvCxnSpPr>
        <p:spPr>
          <a:xfrm flipH="1" rot="10800000">
            <a:off x="1735525" y="2353125"/>
            <a:ext cx="42000" cy="770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5" name="Google Shape;425;p54"/>
          <p:cNvSpPr txBox="1"/>
          <p:nvPr/>
        </p:nvSpPr>
        <p:spPr>
          <a:xfrm>
            <a:off x="1280675" y="3091300"/>
            <a:ext cx="10632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How busy our servers are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26" name="Google Shape;426;p54"/>
          <p:cNvSpPr txBox="1"/>
          <p:nvPr/>
        </p:nvSpPr>
        <p:spPr>
          <a:xfrm>
            <a:off x="3648650" y="3534300"/>
            <a:ext cx="10632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7" name="Google Shape;427;p54"/>
          <p:cNvCxnSpPr/>
          <p:nvPr/>
        </p:nvCxnSpPr>
        <p:spPr>
          <a:xfrm flipH="1" rot="10800000">
            <a:off x="6427750" y="2353125"/>
            <a:ext cx="42000" cy="770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8" name="Google Shape;428;p54"/>
          <p:cNvSpPr txBox="1"/>
          <p:nvPr/>
        </p:nvSpPr>
        <p:spPr>
          <a:xfrm>
            <a:off x="6166000" y="3220025"/>
            <a:ext cx="10632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What we request from K8S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429" name="Google Shape;429;p54"/>
          <p:cNvCxnSpPr/>
          <p:nvPr/>
        </p:nvCxnSpPr>
        <p:spPr>
          <a:xfrm flipH="1" rot="10800000">
            <a:off x="3240100" y="2353125"/>
            <a:ext cx="42000" cy="770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0" name="Google Shape;430;p54"/>
          <p:cNvSpPr txBox="1"/>
          <p:nvPr/>
        </p:nvSpPr>
        <p:spPr>
          <a:xfrm>
            <a:off x="2632525" y="3123225"/>
            <a:ext cx="10632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How busy we want our servers to be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1" name="Google Shape;431;p54"/>
          <p:cNvSpPr txBox="1"/>
          <p:nvPr/>
        </p:nvSpPr>
        <p:spPr>
          <a:xfrm>
            <a:off x="4201250" y="3168150"/>
            <a:ext cx="1063200" cy="12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What we are currently </a:t>
            </a:r>
            <a:r>
              <a:rPr lang="en">
                <a:solidFill>
                  <a:srgbClr val="FF0000"/>
                </a:solidFill>
              </a:rPr>
              <a:t>getting</a:t>
            </a:r>
            <a:r>
              <a:rPr lang="en">
                <a:solidFill>
                  <a:srgbClr val="FFFFFF"/>
                </a:solidFill>
              </a:rPr>
              <a:t> from K8S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432" name="Google Shape;432;p54"/>
          <p:cNvCxnSpPr/>
          <p:nvPr/>
        </p:nvCxnSpPr>
        <p:spPr>
          <a:xfrm flipH="1" rot="10800000">
            <a:off x="4550725" y="2353125"/>
            <a:ext cx="42000" cy="770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3" name="Google Shape;433;p54"/>
          <p:cNvSpPr txBox="1"/>
          <p:nvPr/>
        </p:nvSpPr>
        <p:spPr>
          <a:xfrm>
            <a:off x="1211575" y="1783350"/>
            <a:ext cx="1089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Current Utilization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4" name="Google Shape;434;p54"/>
          <p:cNvSpPr txBox="1"/>
          <p:nvPr/>
        </p:nvSpPr>
        <p:spPr>
          <a:xfrm>
            <a:off x="2632525" y="1783350"/>
            <a:ext cx="10899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Target Utilization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5" name="Google Shape;435;p54"/>
          <p:cNvSpPr txBox="1"/>
          <p:nvPr/>
        </p:nvSpPr>
        <p:spPr>
          <a:xfrm>
            <a:off x="4103725" y="1783350"/>
            <a:ext cx="10632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Available</a:t>
            </a: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Replicas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p54"/>
          <p:cNvSpPr txBox="1"/>
          <p:nvPr/>
        </p:nvSpPr>
        <p:spPr>
          <a:xfrm>
            <a:off x="5880100" y="1783350"/>
            <a:ext cx="11373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Desired Replicas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7" name="Google Shape;437;p54"/>
          <p:cNvSpPr txBox="1"/>
          <p:nvPr/>
        </p:nvSpPr>
        <p:spPr>
          <a:xfrm>
            <a:off x="2373825" y="1893275"/>
            <a:ext cx="3093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/</a:t>
            </a:r>
            <a:endParaRPr sz="18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p54"/>
          <p:cNvSpPr txBox="1"/>
          <p:nvPr/>
        </p:nvSpPr>
        <p:spPr>
          <a:xfrm>
            <a:off x="3845075" y="1893275"/>
            <a:ext cx="3093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x</a:t>
            </a:r>
            <a:endParaRPr sz="18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9" name="Google Shape;439;p54"/>
          <p:cNvSpPr txBox="1"/>
          <p:nvPr/>
        </p:nvSpPr>
        <p:spPr>
          <a:xfrm>
            <a:off x="5498450" y="1893275"/>
            <a:ext cx="3093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=</a:t>
            </a:r>
            <a:endParaRPr sz="18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Datacenter → Cloud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2018 Shopify moved all of our servers from our own data centers to the cloud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Higher than expected costs for our app servers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“Datacenter thinking” was not going to work for scaling web servers in the cloud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500" y="3071051"/>
            <a:ext cx="8298998" cy="185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55"/>
          <p:cNvPicPr preferRelativeResize="0"/>
          <p:nvPr/>
        </p:nvPicPr>
        <p:blipFill rotWithShape="1">
          <a:blip r:embed="rId4">
            <a:alphaModFix/>
          </a:blip>
          <a:srcRect b="1913" l="0" r="0" t="1913"/>
          <a:stretch/>
        </p:blipFill>
        <p:spPr>
          <a:xfrm>
            <a:off x="387900" y="627850"/>
            <a:ext cx="8368202" cy="1791832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55"/>
          <p:cNvSpPr txBox="1"/>
          <p:nvPr/>
        </p:nvSpPr>
        <p:spPr>
          <a:xfrm>
            <a:off x="478025" y="162525"/>
            <a:ext cx="60231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CPU Utilization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55"/>
          <p:cNvSpPr txBox="1"/>
          <p:nvPr/>
        </p:nvSpPr>
        <p:spPr>
          <a:xfrm>
            <a:off x="422500" y="2618975"/>
            <a:ext cx="60231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CPU Utilization x Available Replicas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6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 Tuning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Node Scaling Example</a:t>
            </a:r>
            <a:endParaRPr/>
          </a:p>
        </p:txBody>
      </p:sp>
      <p:pic>
        <p:nvPicPr>
          <p:cNvPr id="458" name="Google Shape;45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263" y="1375225"/>
            <a:ext cx="6767475" cy="2236099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57"/>
          <p:cNvSpPr txBox="1"/>
          <p:nvPr/>
        </p:nvSpPr>
        <p:spPr>
          <a:xfrm>
            <a:off x="1845675" y="4095950"/>
            <a:ext cx="51435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Minor incident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Utilization elevated for about 2 minutes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Node Scaling Example</a:t>
            </a:r>
            <a:endParaRPr/>
          </a:p>
        </p:txBody>
      </p:sp>
      <p:pic>
        <p:nvPicPr>
          <p:cNvPr id="465" name="Google Shape;46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013" y="1177375"/>
            <a:ext cx="8069978" cy="2437751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8"/>
          <p:cNvSpPr txBox="1"/>
          <p:nvPr/>
        </p:nvSpPr>
        <p:spPr>
          <a:xfrm>
            <a:off x="1834575" y="3724600"/>
            <a:ext cx="51435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Asked for 350 more replicas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Got about 100 new replicas available before incident ended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67" name="Google Shape;467;p58"/>
          <p:cNvCxnSpPr/>
          <p:nvPr/>
        </p:nvCxnSpPr>
        <p:spPr>
          <a:xfrm>
            <a:off x="3308900" y="2006400"/>
            <a:ext cx="626400" cy="13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8" name="Google Shape;468;p58"/>
          <p:cNvCxnSpPr/>
          <p:nvPr/>
        </p:nvCxnSpPr>
        <p:spPr>
          <a:xfrm rot="10800000">
            <a:off x="4378675" y="2394275"/>
            <a:ext cx="188400" cy="20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9" name="Google Shape;469;p58"/>
          <p:cNvSpPr txBox="1"/>
          <p:nvPr/>
        </p:nvSpPr>
        <p:spPr>
          <a:xfrm>
            <a:off x="2499725" y="1707300"/>
            <a:ext cx="992100" cy="2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Desired Replicas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58"/>
          <p:cNvSpPr txBox="1"/>
          <p:nvPr/>
        </p:nvSpPr>
        <p:spPr>
          <a:xfrm>
            <a:off x="4495025" y="2510775"/>
            <a:ext cx="1036500" cy="3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Available Replicas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Node Scaling Example</a:t>
            </a:r>
            <a:endParaRPr/>
          </a:p>
        </p:txBody>
      </p:sp>
      <p:pic>
        <p:nvPicPr>
          <p:cNvPr id="476" name="Google Shape;47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068300"/>
            <a:ext cx="8310145" cy="2090951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59"/>
          <p:cNvSpPr txBox="1"/>
          <p:nvPr/>
        </p:nvSpPr>
        <p:spPr>
          <a:xfrm>
            <a:off x="1851225" y="3453000"/>
            <a:ext cx="51435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40 new nodes spun up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New nodes for about 30 minutes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40 nodes x 64 cores x 4 clusters = 10,240 cores!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micro scale up can cost hundreds of dollars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Having dozens of these a day can add up!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Simulator!</a:t>
            </a:r>
            <a:endParaRPr/>
          </a:p>
        </p:txBody>
      </p:sp>
      <p:sp>
        <p:nvSpPr>
          <p:cNvPr id="483" name="Google Shape;483;p60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Download past traffic data to local time-series database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Run autoscaler locally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Fast iteration time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84" name="Google Shape;48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2300" y="2613125"/>
            <a:ext cx="6476701" cy="239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Noise Reduction</a:t>
            </a:r>
            <a:endParaRPr/>
          </a:p>
        </p:txBody>
      </p:sp>
      <p:pic>
        <p:nvPicPr>
          <p:cNvPr id="490" name="Google Shape;49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8839197" cy="2522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</a:t>
            </a:r>
            <a:r>
              <a:rPr lang="en"/>
              <a:t>Average Smoothing</a:t>
            </a:r>
            <a:endParaRPr/>
          </a:p>
        </p:txBody>
      </p:sp>
      <p:pic>
        <p:nvPicPr>
          <p:cNvPr id="496" name="Google Shape;496;p62"/>
          <p:cNvPicPr preferRelativeResize="0"/>
          <p:nvPr/>
        </p:nvPicPr>
        <p:blipFill rotWithShape="1">
          <a:blip r:embed="rId3">
            <a:alphaModFix/>
          </a:blip>
          <a:srcRect b="0" l="12924" r="12924" t="0"/>
          <a:stretch/>
        </p:blipFill>
        <p:spPr>
          <a:xfrm>
            <a:off x="330200" y="1410550"/>
            <a:ext cx="8585703" cy="26812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7" name="Google Shape;497;p62"/>
          <p:cNvCxnSpPr/>
          <p:nvPr/>
        </p:nvCxnSpPr>
        <p:spPr>
          <a:xfrm>
            <a:off x="5458050" y="2077100"/>
            <a:ext cx="260400" cy="6207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Median Smoothing</a:t>
            </a:r>
            <a:endParaRPr/>
          </a:p>
        </p:txBody>
      </p:sp>
      <p:pic>
        <p:nvPicPr>
          <p:cNvPr id="503" name="Google Shape;503;p63"/>
          <p:cNvPicPr preferRelativeResize="0"/>
          <p:nvPr/>
        </p:nvPicPr>
        <p:blipFill rotWithShape="1">
          <a:blip r:embed="rId3">
            <a:alphaModFix/>
          </a:blip>
          <a:srcRect b="0" l="10814" r="10822" t="0"/>
          <a:stretch/>
        </p:blipFill>
        <p:spPr>
          <a:xfrm>
            <a:off x="330200" y="1410550"/>
            <a:ext cx="8585704" cy="2681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Spike detection</a:t>
            </a:r>
            <a:endParaRPr/>
          </a:p>
        </p:txBody>
      </p:sp>
      <p:pic>
        <p:nvPicPr>
          <p:cNvPr id="509" name="Google Shape;50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8839194" cy="2457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Day/Night cycle</a:t>
            </a:r>
            <a:endParaRPr/>
          </a:p>
        </p:txBody>
      </p:sp>
      <p:sp>
        <p:nvSpPr>
          <p:cNvPr id="100" name="Google Shape;100;p20"/>
          <p:cNvSpPr txBox="1"/>
          <p:nvPr/>
        </p:nvSpPr>
        <p:spPr>
          <a:xfrm>
            <a:off x="233875" y="1061625"/>
            <a:ext cx="44991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Requests Per Minute during a Typical Week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93890"/>
            <a:ext cx="9143999" cy="26797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" name="Google Shape;102;p20"/>
          <p:cNvCxnSpPr/>
          <p:nvPr/>
        </p:nvCxnSpPr>
        <p:spPr>
          <a:xfrm>
            <a:off x="-54600" y="2256850"/>
            <a:ext cx="9253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Running Average Smoothing</a:t>
            </a:r>
            <a:endParaRPr/>
          </a:p>
        </p:txBody>
      </p:sp>
      <p:pic>
        <p:nvPicPr>
          <p:cNvPr id="515" name="Google Shape;515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8839201" cy="2318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6" name="Google Shape;516;p65"/>
          <p:cNvGrpSpPr/>
          <p:nvPr/>
        </p:nvGrpSpPr>
        <p:grpSpPr>
          <a:xfrm>
            <a:off x="4478375" y="2228100"/>
            <a:ext cx="2948625" cy="1729125"/>
            <a:chOff x="4478375" y="2228100"/>
            <a:chExt cx="2948625" cy="1729125"/>
          </a:xfrm>
        </p:grpSpPr>
        <p:cxnSp>
          <p:nvCxnSpPr>
            <p:cNvPr id="517" name="Google Shape;517;p65"/>
            <p:cNvCxnSpPr/>
            <p:nvPr/>
          </p:nvCxnSpPr>
          <p:spPr>
            <a:xfrm flipH="1">
              <a:off x="5875125" y="2538500"/>
              <a:ext cx="338100" cy="2826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18" name="Google Shape;518;p65"/>
            <p:cNvSpPr txBox="1"/>
            <p:nvPr/>
          </p:nvSpPr>
          <p:spPr>
            <a:xfrm>
              <a:off x="6191000" y="2228100"/>
              <a:ext cx="1236000" cy="2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Wasted Resources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19" name="Google Shape;519;p65"/>
            <p:cNvCxnSpPr/>
            <p:nvPr/>
          </p:nvCxnSpPr>
          <p:spPr>
            <a:xfrm rot="10800000">
              <a:off x="4993975" y="3114875"/>
              <a:ext cx="27600" cy="6984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20" name="Google Shape;520;p65"/>
            <p:cNvSpPr txBox="1"/>
            <p:nvPr/>
          </p:nvSpPr>
          <p:spPr>
            <a:xfrm>
              <a:off x="4478375" y="3730125"/>
              <a:ext cx="1629600" cy="22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Late Reaction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Median Smoothing</a:t>
            </a:r>
            <a:endParaRPr/>
          </a:p>
        </p:txBody>
      </p:sp>
      <p:pic>
        <p:nvPicPr>
          <p:cNvPr id="526" name="Google Shape;52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8839195" cy="22832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7" name="Google Shape;527;p66"/>
          <p:cNvGrpSpPr/>
          <p:nvPr/>
        </p:nvGrpSpPr>
        <p:grpSpPr>
          <a:xfrm>
            <a:off x="4594775" y="3314400"/>
            <a:ext cx="1357800" cy="770525"/>
            <a:chOff x="4594775" y="3314400"/>
            <a:chExt cx="1357800" cy="770525"/>
          </a:xfrm>
        </p:grpSpPr>
        <p:cxnSp>
          <p:nvCxnSpPr>
            <p:cNvPr id="528" name="Google Shape;528;p66"/>
            <p:cNvCxnSpPr/>
            <p:nvPr/>
          </p:nvCxnSpPr>
          <p:spPr>
            <a:xfrm rot="10800000">
              <a:off x="4955175" y="3314400"/>
              <a:ext cx="16500" cy="4878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29" name="Google Shape;529;p66"/>
            <p:cNvSpPr txBox="1"/>
            <p:nvPr/>
          </p:nvSpPr>
          <p:spPr>
            <a:xfrm>
              <a:off x="4594775" y="3702425"/>
              <a:ext cx="1357800" cy="38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No Reaction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Exponential Weighted Average</a:t>
            </a:r>
            <a:endParaRPr/>
          </a:p>
        </p:txBody>
      </p:sp>
      <p:pic>
        <p:nvPicPr>
          <p:cNvPr id="535" name="Google Shape;535;p67"/>
          <p:cNvPicPr preferRelativeResize="0"/>
          <p:nvPr/>
        </p:nvPicPr>
        <p:blipFill rotWithShape="1">
          <a:blip r:embed="rId3">
            <a:alphaModFix/>
          </a:blip>
          <a:srcRect b="2042" l="0" r="0" t="2042"/>
          <a:stretch/>
        </p:blipFill>
        <p:spPr>
          <a:xfrm>
            <a:off x="387900" y="1443650"/>
            <a:ext cx="4329123" cy="259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67"/>
          <p:cNvPicPr preferRelativeResize="0"/>
          <p:nvPr/>
        </p:nvPicPr>
        <p:blipFill rotWithShape="1">
          <a:blip r:embed="rId4">
            <a:alphaModFix/>
          </a:blip>
          <a:srcRect b="2776" l="0" r="0" t="2767"/>
          <a:stretch/>
        </p:blipFill>
        <p:spPr>
          <a:xfrm>
            <a:off x="4907650" y="1466012"/>
            <a:ext cx="4122174" cy="254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67"/>
          <p:cNvSpPr txBox="1"/>
          <p:nvPr/>
        </p:nvSpPr>
        <p:spPr>
          <a:xfrm>
            <a:off x="642950" y="4168000"/>
            <a:ext cx="32313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Average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All values are weighted equally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8" name="Google Shape;538;p67"/>
          <p:cNvSpPr txBox="1"/>
          <p:nvPr/>
        </p:nvSpPr>
        <p:spPr>
          <a:xfrm>
            <a:off x="5329175" y="4234825"/>
            <a:ext cx="32313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Exponential Weighted Avg.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●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Recent values have much more weight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39" name="Google Shape;539;p67"/>
          <p:cNvGrpSpPr/>
          <p:nvPr/>
        </p:nvGrpSpPr>
        <p:grpSpPr>
          <a:xfrm>
            <a:off x="1177900" y="1507550"/>
            <a:ext cx="1840125" cy="210625"/>
            <a:chOff x="1125150" y="1053075"/>
            <a:chExt cx="1840125" cy="210625"/>
          </a:xfrm>
        </p:grpSpPr>
        <p:sp>
          <p:nvSpPr>
            <p:cNvPr id="540" name="Google Shape;540;p67"/>
            <p:cNvSpPr txBox="1"/>
            <p:nvPr/>
          </p:nvSpPr>
          <p:spPr>
            <a:xfrm>
              <a:off x="1125150" y="1053075"/>
              <a:ext cx="1330200" cy="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Time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41" name="Google Shape;541;p67"/>
            <p:cNvCxnSpPr/>
            <p:nvPr/>
          </p:nvCxnSpPr>
          <p:spPr>
            <a:xfrm>
              <a:off x="1740375" y="1263700"/>
              <a:ext cx="12249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542" name="Google Shape;542;p67"/>
          <p:cNvGrpSpPr/>
          <p:nvPr/>
        </p:nvGrpSpPr>
        <p:grpSpPr>
          <a:xfrm>
            <a:off x="6265850" y="1507550"/>
            <a:ext cx="1840125" cy="210625"/>
            <a:chOff x="1125150" y="1053075"/>
            <a:chExt cx="1840125" cy="210625"/>
          </a:xfrm>
        </p:grpSpPr>
        <p:sp>
          <p:nvSpPr>
            <p:cNvPr id="543" name="Google Shape;543;p67"/>
            <p:cNvSpPr txBox="1"/>
            <p:nvPr/>
          </p:nvSpPr>
          <p:spPr>
            <a:xfrm>
              <a:off x="1125150" y="1053075"/>
              <a:ext cx="1330200" cy="6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"/>
                  <a:ea typeface="Roboto"/>
                  <a:cs typeface="Roboto"/>
                  <a:sym typeface="Roboto"/>
                </a:rPr>
                <a:t>Time</a:t>
              </a:r>
              <a:endParaRPr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44" name="Google Shape;544;p67"/>
            <p:cNvCxnSpPr/>
            <p:nvPr/>
          </p:nvCxnSpPr>
          <p:spPr>
            <a:xfrm>
              <a:off x="1740375" y="1263700"/>
              <a:ext cx="1224900" cy="0"/>
            </a:xfrm>
            <a:prstGeom prst="straightConnector1">
              <a:avLst/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Exponential Weighted Average</a:t>
            </a:r>
            <a:endParaRPr/>
          </a:p>
        </p:txBody>
      </p:sp>
      <p:pic>
        <p:nvPicPr>
          <p:cNvPr id="550" name="Google Shape;55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8839194" cy="25261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1" name="Google Shape;551;p68"/>
          <p:cNvGrpSpPr/>
          <p:nvPr/>
        </p:nvGrpSpPr>
        <p:grpSpPr>
          <a:xfrm>
            <a:off x="4833125" y="3558225"/>
            <a:ext cx="1768200" cy="477750"/>
            <a:chOff x="4833125" y="3558225"/>
            <a:chExt cx="1768200" cy="477750"/>
          </a:xfrm>
        </p:grpSpPr>
        <p:cxnSp>
          <p:nvCxnSpPr>
            <p:cNvPr id="552" name="Google Shape;552;p68"/>
            <p:cNvCxnSpPr/>
            <p:nvPr/>
          </p:nvCxnSpPr>
          <p:spPr>
            <a:xfrm rot="10800000">
              <a:off x="4921875" y="3558225"/>
              <a:ext cx="166200" cy="4158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53" name="Google Shape;553;p68"/>
            <p:cNvSpPr txBox="1"/>
            <p:nvPr/>
          </p:nvSpPr>
          <p:spPr>
            <a:xfrm>
              <a:off x="4833125" y="3891975"/>
              <a:ext cx="1768200" cy="14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Much Better Reaction Time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54" name="Google Shape;554;p68"/>
          <p:cNvGrpSpPr/>
          <p:nvPr/>
        </p:nvGrpSpPr>
        <p:grpSpPr>
          <a:xfrm>
            <a:off x="1878925" y="2449200"/>
            <a:ext cx="1224900" cy="859575"/>
            <a:chOff x="1878925" y="2449200"/>
            <a:chExt cx="1224900" cy="859575"/>
          </a:xfrm>
        </p:grpSpPr>
        <p:cxnSp>
          <p:nvCxnSpPr>
            <p:cNvPr id="555" name="Google Shape;555;p68"/>
            <p:cNvCxnSpPr/>
            <p:nvPr/>
          </p:nvCxnSpPr>
          <p:spPr>
            <a:xfrm>
              <a:off x="2527400" y="2859975"/>
              <a:ext cx="321600" cy="4488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56" name="Google Shape;556;p68"/>
            <p:cNvSpPr txBox="1"/>
            <p:nvPr/>
          </p:nvSpPr>
          <p:spPr>
            <a:xfrm>
              <a:off x="1878925" y="2449200"/>
              <a:ext cx="1224900" cy="47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Unwanted Noise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Double-window Spike detection</a:t>
            </a:r>
            <a:endParaRPr/>
          </a:p>
        </p:txBody>
      </p:sp>
      <p:pic>
        <p:nvPicPr>
          <p:cNvPr id="562" name="Google Shape;56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500" y="1759825"/>
            <a:ext cx="8839207" cy="22837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3" name="Google Shape;563;p69"/>
          <p:cNvGrpSpPr/>
          <p:nvPr/>
        </p:nvGrpSpPr>
        <p:grpSpPr>
          <a:xfrm>
            <a:off x="2095375" y="2571750"/>
            <a:ext cx="1224900" cy="988150"/>
            <a:chOff x="1653775" y="2320625"/>
            <a:chExt cx="1224900" cy="988150"/>
          </a:xfrm>
        </p:grpSpPr>
        <p:cxnSp>
          <p:nvCxnSpPr>
            <p:cNvPr id="564" name="Google Shape;564;p69"/>
            <p:cNvCxnSpPr/>
            <p:nvPr/>
          </p:nvCxnSpPr>
          <p:spPr>
            <a:xfrm>
              <a:off x="2302250" y="2859975"/>
              <a:ext cx="321600" cy="448800"/>
            </a:xfrm>
            <a:prstGeom prst="straightConnector1">
              <a:avLst/>
            </a:prstGeom>
            <a:noFill/>
            <a:ln cap="flat" cmpd="sng" w="38100">
              <a:solidFill>
                <a:srgbClr val="FFFFFF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565" name="Google Shape;565;p69"/>
            <p:cNvSpPr txBox="1"/>
            <p:nvPr/>
          </p:nvSpPr>
          <p:spPr>
            <a:xfrm>
              <a:off x="1653775" y="2320625"/>
              <a:ext cx="1224900" cy="47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Median is good here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566" name="Google Shape;566;p69"/>
          <p:cNvCxnSpPr/>
          <p:nvPr/>
        </p:nvCxnSpPr>
        <p:spPr>
          <a:xfrm flipH="1">
            <a:off x="5316800" y="2617025"/>
            <a:ext cx="662100" cy="3963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67" name="Google Shape;567;p69"/>
          <p:cNvSpPr txBox="1"/>
          <p:nvPr/>
        </p:nvSpPr>
        <p:spPr>
          <a:xfrm>
            <a:off x="5330425" y="2077675"/>
            <a:ext cx="1224900" cy="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EWA is good here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Both!</a:t>
            </a:r>
            <a:endParaRPr/>
          </a:p>
        </p:txBody>
      </p:sp>
      <p:pic>
        <p:nvPicPr>
          <p:cNvPr id="573" name="Google Shape;57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43925"/>
            <a:ext cx="8839203" cy="23179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4" name="Google Shape;574;p70"/>
          <p:cNvCxnSpPr/>
          <p:nvPr/>
        </p:nvCxnSpPr>
        <p:spPr>
          <a:xfrm>
            <a:off x="2361125" y="2632725"/>
            <a:ext cx="393600" cy="5541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5" name="Google Shape;575;p70"/>
          <p:cNvCxnSpPr/>
          <p:nvPr/>
        </p:nvCxnSpPr>
        <p:spPr>
          <a:xfrm rot="10800000">
            <a:off x="4866425" y="3419850"/>
            <a:ext cx="72000" cy="4932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76" name="Google Shape;576;p70"/>
          <p:cNvCxnSpPr/>
          <p:nvPr/>
        </p:nvCxnSpPr>
        <p:spPr>
          <a:xfrm flipH="1">
            <a:off x="5647925" y="2848875"/>
            <a:ext cx="304800" cy="3714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7" name="Google Shape;577;p70"/>
          <p:cNvSpPr txBox="1"/>
          <p:nvPr/>
        </p:nvSpPr>
        <p:spPr>
          <a:xfrm>
            <a:off x="1468775" y="2283525"/>
            <a:ext cx="9144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 Noise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8" name="Google Shape;578;p70"/>
          <p:cNvSpPr txBox="1"/>
          <p:nvPr/>
        </p:nvSpPr>
        <p:spPr>
          <a:xfrm>
            <a:off x="5861250" y="2502450"/>
            <a:ext cx="14826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Switch back to median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9" name="Google Shape;579;p70"/>
          <p:cNvSpPr txBox="1"/>
          <p:nvPr/>
        </p:nvSpPr>
        <p:spPr>
          <a:xfrm>
            <a:off x="4511625" y="3813275"/>
            <a:ext cx="14826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Switch to EWA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 Tuning</a:t>
            </a:r>
            <a:endParaRPr/>
          </a:p>
        </p:txBody>
      </p:sp>
      <p:sp>
        <p:nvSpPr>
          <p:cNvPr id="585" name="Google Shape;585;p7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Having a simulator is very helpful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Tune your scaling algorithm to solve your particular set of problems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 + Resilience</a:t>
            </a:r>
            <a:endParaRPr/>
          </a:p>
        </p:txBody>
      </p:sp>
      <p:sp>
        <p:nvSpPr>
          <p:cNvPr id="591" name="Google Shape;591;p7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Fallbacks for everything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Scale-to-max if in doubt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Metric Data can be a large source of errors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7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will fail in every conceivable way possible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Failure</a:t>
            </a:r>
            <a:endParaRPr/>
          </a:p>
        </p:txBody>
      </p:sp>
      <p:sp>
        <p:nvSpPr>
          <p:cNvPr id="602" name="Google Shape;602;p7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ways data can be wrong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NULL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Value of ‘0’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Stale data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Sparse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Critical you recognize all cases due to danger of scaling down incorrectly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there’s any data errors always scale-to-max to be safe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9050" y="1144125"/>
            <a:ext cx="7650174" cy="29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Minimum Replica Schedule</a:t>
            </a:r>
            <a:endParaRPr/>
          </a:p>
        </p:txBody>
      </p:sp>
      <p:sp>
        <p:nvSpPr>
          <p:cNvPr id="608" name="Google Shape;608;p7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Minimum replica value depending on time of day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Prevents unwanted scaledown due to ingress problems or data/calculation errors</a:t>
            </a:r>
            <a:endParaRPr/>
          </a:p>
        </p:txBody>
      </p:sp>
      <p:pic>
        <p:nvPicPr>
          <p:cNvPr id="609" name="Google Shape;609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500" y="3015500"/>
            <a:ext cx="8589797" cy="155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7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Overrides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5" name="Google Shape;615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750" y="2898125"/>
            <a:ext cx="8839202" cy="1724055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76"/>
          <p:cNvSpPr txBox="1"/>
          <p:nvPr/>
        </p:nvSpPr>
        <p:spPr>
          <a:xfrm>
            <a:off x="1097425" y="914525"/>
            <a:ext cx="68064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Scheduled overrides to scale to max capacity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Used by developers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Mostly used for load-testing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Managed through our slack-based CLI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7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to use your own autoscaler</a:t>
            </a:r>
            <a:endParaRPr/>
          </a:p>
        </p:txBody>
      </p:sp>
      <p:sp>
        <p:nvSpPr>
          <p:cNvPr id="622" name="Google Shape;622;p7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Deployments with sudden changes in required capacity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Large expensive deployments, where efficiency really matters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Safety &amp; Resilience is critical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Deployments with complex scaling conditions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7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NOT to use your own autoscaler</a:t>
            </a:r>
            <a:endParaRPr/>
          </a:p>
        </p:txBody>
      </p:sp>
      <p:sp>
        <p:nvSpPr>
          <p:cNvPr id="628" name="Google Shape;628;p7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Deployments with smooth, slow-changing traffic patterns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Small deployments that can scale up to maximum capacity quickly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Deployments that don’t require complex scaling rules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7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CPU Usage - February 2019</a:t>
            </a:r>
            <a:endParaRPr/>
          </a:p>
        </p:txBody>
      </p:sp>
      <p:pic>
        <p:nvPicPr>
          <p:cNvPr id="634" name="Google Shape;634;p79"/>
          <p:cNvPicPr preferRelativeResize="0"/>
          <p:nvPr/>
        </p:nvPicPr>
        <p:blipFill rotWithShape="1">
          <a:blip r:embed="rId3">
            <a:alphaModFix/>
          </a:blip>
          <a:srcRect b="10517" l="0" r="0" t="10525"/>
          <a:stretch/>
        </p:blipFill>
        <p:spPr>
          <a:xfrm>
            <a:off x="152400" y="1296525"/>
            <a:ext cx="8839215" cy="1661112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79"/>
          <p:cNvSpPr txBox="1"/>
          <p:nvPr/>
        </p:nvSpPr>
        <p:spPr>
          <a:xfrm>
            <a:off x="1180575" y="3342175"/>
            <a:ext cx="6989100" cy="10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39% Average CPU Utilization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CPU Usage - August 2019</a:t>
            </a:r>
            <a:endParaRPr/>
          </a:p>
        </p:txBody>
      </p:sp>
      <p:pic>
        <p:nvPicPr>
          <p:cNvPr id="641" name="Google Shape;641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8839207" cy="1661113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80"/>
          <p:cNvSpPr txBox="1"/>
          <p:nvPr/>
        </p:nvSpPr>
        <p:spPr>
          <a:xfrm>
            <a:off x="2424300" y="3192525"/>
            <a:ext cx="4295400" cy="13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81% Utilization Average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Still leaves us room for minor unexpected incidents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Huge cost savings 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8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648" name="Google Shape;648;p81"/>
          <p:cNvSpPr txBox="1"/>
          <p:nvPr/>
        </p:nvSpPr>
        <p:spPr>
          <a:xfrm>
            <a:off x="387900" y="1350800"/>
            <a:ext cx="32211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andy.kwiatkowski@shopify.com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82"/>
          <p:cNvPicPr preferRelativeResize="0"/>
          <p:nvPr/>
        </p:nvPicPr>
        <p:blipFill rotWithShape="1">
          <a:blip r:embed="rId3">
            <a:alphaModFix/>
          </a:blip>
          <a:srcRect b="0" l="0" r="0" t="27598"/>
          <a:stretch/>
        </p:blipFill>
        <p:spPr>
          <a:xfrm>
            <a:off x="1149339" y="1413811"/>
            <a:ext cx="3853451" cy="2665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82"/>
          <p:cNvPicPr preferRelativeResize="0"/>
          <p:nvPr/>
        </p:nvPicPr>
        <p:blipFill rotWithShape="1">
          <a:blip r:embed="rId4">
            <a:alphaModFix/>
          </a:blip>
          <a:srcRect b="0" l="0" r="0" t="26244"/>
          <a:stretch/>
        </p:blipFill>
        <p:spPr>
          <a:xfrm>
            <a:off x="5436352" y="1419497"/>
            <a:ext cx="2027421" cy="2659742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82"/>
          <p:cNvSpPr txBox="1"/>
          <p:nvPr>
            <p:ph type="ctrTitle"/>
          </p:nvPr>
        </p:nvSpPr>
        <p:spPr>
          <a:xfrm>
            <a:off x="0" y="324160"/>
            <a:ext cx="91440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Arial"/>
              <a:buNone/>
            </a:pPr>
            <a:r>
              <a:rPr lang="en"/>
              <a:t>Rate today</a:t>
            </a:r>
            <a:r>
              <a:rPr lang="en" sz="1600"/>
              <a:t> </a:t>
            </a:r>
            <a:r>
              <a:rPr lang="en"/>
              <a:t>’s session</a:t>
            </a:r>
            <a:endParaRPr/>
          </a:p>
        </p:txBody>
      </p:sp>
      <p:sp>
        <p:nvSpPr>
          <p:cNvPr id="656" name="Google Shape;656;p82"/>
          <p:cNvSpPr txBox="1"/>
          <p:nvPr/>
        </p:nvSpPr>
        <p:spPr>
          <a:xfrm>
            <a:off x="1149339" y="4175039"/>
            <a:ext cx="3800533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Session page on conference website</a:t>
            </a:r>
            <a:endParaRPr/>
          </a:p>
        </p:txBody>
      </p:sp>
      <p:sp>
        <p:nvSpPr>
          <p:cNvPr id="657" name="Google Shape;657;p82"/>
          <p:cNvSpPr txBox="1"/>
          <p:nvPr/>
        </p:nvSpPr>
        <p:spPr>
          <a:xfrm>
            <a:off x="5547360" y="4175039"/>
            <a:ext cx="1976846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O’Reilly Events App</a:t>
            </a:r>
            <a:endParaRPr/>
          </a:p>
        </p:txBody>
      </p:sp>
      <p:sp>
        <p:nvSpPr>
          <p:cNvPr id="658" name="Google Shape;658;p82"/>
          <p:cNvSpPr/>
          <p:nvPr/>
        </p:nvSpPr>
        <p:spPr>
          <a:xfrm>
            <a:off x="5757246" y="3729790"/>
            <a:ext cx="1497874" cy="400594"/>
          </a:xfrm>
          <a:prstGeom prst="ellipse">
            <a:avLst/>
          </a:prstGeom>
          <a:noFill/>
          <a:ln cap="flat" cmpd="sng" w="222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9" name="Google Shape;659;p82"/>
          <p:cNvGrpSpPr/>
          <p:nvPr/>
        </p:nvGrpSpPr>
        <p:grpSpPr>
          <a:xfrm>
            <a:off x="6851857" y="3134087"/>
            <a:ext cx="1209404" cy="876130"/>
            <a:chOff x="6660725" y="3044467"/>
            <a:chExt cx="1209404" cy="876130"/>
          </a:xfrm>
        </p:grpSpPr>
        <p:cxnSp>
          <p:nvCxnSpPr>
            <p:cNvPr id="660" name="Google Shape;660;p82"/>
            <p:cNvCxnSpPr/>
            <p:nvPr/>
          </p:nvCxnSpPr>
          <p:spPr>
            <a:xfrm flipH="1">
              <a:off x="6806255" y="3044467"/>
              <a:ext cx="1063874" cy="736107"/>
            </a:xfrm>
            <a:prstGeom prst="straightConnector1">
              <a:avLst/>
            </a:prstGeom>
            <a:noFill/>
            <a:ln cap="flat" cmpd="sng" w="25400">
              <a:solidFill>
                <a:srgbClr val="00B0F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661" name="Google Shape;661;p82"/>
            <p:cNvSpPr/>
            <p:nvPr/>
          </p:nvSpPr>
          <p:spPr>
            <a:xfrm rot="-7564495">
              <a:off x="6716610" y="3665827"/>
              <a:ext cx="179291" cy="229493"/>
            </a:xfrm>
            <a:prstGeom prst="triangle">
              <a:avLst>
                <a:gd fmla="val 50000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12700" rotWithShape="0" algn="tl" dir="2700000" dist="127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2" name="Google Shape;662;p82"/>
          <p:cNvGrpSpPr/>
          <p:nvPr/>
        </p:nvGrpSpPr>
        <p:grpSpPr>
          <a:xfrm rot="2034982">
            <a:off x="1993417" y="1815184"/>
            <a:ext cx="1209404" cy="876130"/>
            <a:chOff x="6660725" y="3044467"/>
            <a:chExt cx="1209404" cy="876130"/>
          </a:xfrm>
        </p:grpSpPr>
        <p:cxnSp>
          <p:nvCxnSpPr>
            <p:cNvPr id="663" name="Google Shape;663;p82"/>
            <p:cNvCxnSpPr/>
            <p:nvPr/>
          </p:nvCxnSpPr>
          <p:spPr>
            <a:xfrm flipH="1">
              <a:off x="6806255" y="3044467"/>
              <a:ext cx="1063874" cy="736107"/>
            </a:xfrm>
            <a:prstGeom prst="straightConnector1">
              <a:avLst/>
            </a:prstGeom>
            <a:noFill/>
            <a:ln cap="flat" cmpd="sng" w="25400">
              <a:solidFill>
                <a:srgbClr val="00B0F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664" name="Google Shape;664;p82"/>
            <p:cNvSpPr/>
            <p:nvPr/>
          </p:nvSpPr>
          <p:spPr>
            <a:xfrm rot="-7564495">
              <a:off x="6716610" y="3665827"/>
              <a:ext cx="179291" cy="229493"/>
            </a:xfrm>
            <a:prstGeom prst="triangle">
              <a:avLst>
                <a:gd fmla="val 50000" name="adj"/>
              </a:avLst>
            </a:prstGeom>
            <a:solidFill>
              <a:srgbClr val="00B0F0"/>
            </a:solidFill>
            <a:ln>
              <a:noFill/>
            </a:ln>
            <a:effectLst>
              <a:outerShdw blurRad="12700" rotWithShape="0" algn="tl" dir="2700000" dist="12700">
                <a:srgbClr val="000000">
                  <a:alpha val="4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5" name="Google Shape;665;p82"/>
          <p:cNvSpPr/>
          <p:nvPr/>
        </p:nvSpPr>
        <p:spPr>
          <a:xfrm>
            <a:off x="1040077" y="2043823"/>
            <a:ext cx="870260" cy="385461"/>
          </a:xfrm>
          <a:prstGeom prst="ellipse">
            <a:avLst/>
          </a:prstGeom>
          <a:noFill/>
          <a:ln cap="flat" cmpd="sng" w="22225">
            <a:solidFill>
              <a:srgbClr val="00B0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Failovers</a:t>
            </a: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93890"/>
            <a:ext cx="9143999" cy="26797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22"/>
          <p:cNvCxnSpPr/>
          <p:nvPr/>
        </p:nvCxnSpPr>
        <p:spPr>
          <a:xfrm>
            <a:off x="-54600" y="2256850"/>
            <a:ext cx="9253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Failovers</a:t>
            </a:r>
            <a:endParaRPr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3175" y="1903625"/>
            <a:ext cx="9237174" cy="21423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23"/>
          <p:cNvCxnSpPr/>
          <p:nvPr/>
        </p:nvCxnSpPr>
        <p:spPr>
          <a:xfrm>
            <a:off x="33600" y="1932100"/>
            <a:ext cx="9068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Failovers</a:t>
            </a:r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213" y="1903625"/>
            <a:ext cx="8453572" cy="1960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Google Shape;128;p24"/>
          <p:cNvCxnSpPr/>
          <p:nvPr/>
        </p:nvCxnSpPr>
        <p:spPr>
          <a:xfrm>
            <a:off x="331675" y="1932100"/>
            <a:ext cx="8460300" cy="26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129" name="Google Shape;12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895175"/>
            <a:ext cx="9144000" cy="213896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/>
          <p:nvPr/>
        </p:nvSpPr>
        <p:spPr>
          <a:xfrm>
            <a:off x="3175875" y="2014750"/>
            <a:ext cx="2527500" cy="4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Wasted Resources!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1" name="Google Shape;131;p24"/>
          <p:cNvCxnSpPr/>
          <p:nvPr/>
        </p:nvCxnSpPr>
        <p:spPr>
          <a:xfrm flipH="1">
            <a:off x="1784650" y="2211475"/>
            <a:ext cx="1164000" cy="4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2" name="Google Shape;132;p24"/>
          <p:cNvCxnSpPr/>
          <p:nvPr/>
        </p:nvCxnSpPr>
        <p:spPr>
          <a:xfrm>
            <a:off x="5004925" y="2167150"/>
            <a:ext cx="1374600" cy="11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" name="Google Shape;133;p24"/>
          <p:cNvCxnSpPr/>
          <p:nvPr/>
        </p:nvCxnSpPr>
        <p:spPr>
          <a:xfrm flipH="1">
            <a:off x="3048500" y="2405475"/>
            <a:ext cx="155100" cy="17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" name="Google Shape;134;p24"/>
          <p:cNvCxnSpPr/>
          <p:nvPr/>
        </p:nvCxnSpPr>
        <p:spPr>
          <a:xfrm>
            <a:off x="4799850" y="2405475"/>
            <a:ext cx="288300" cy="21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ndyCustom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EFCD98"/>
      </a:accent2>
      <a:accent3>
        <a:srgbClr val="009688"/>
      </a:accent3>
      <a:accent4>
        <a:srgbClr val="039BE5"/>
      </a:accent4>
      <a:accent5>
        <a:srgbClr val="FABF64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in Conten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